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37"/>
  </p:notesMasterIdLst>
  <p:sldIdLst>
    <p:sldId id="2533" r:id="rId2"/>
    <p:sldId id="2575" r:id="rId3"/>
    <p:sldId id="2613" r:id="rId4"/>
    <p:sldId id="2577" r:id="rId5"/>
    <p:sldId id="2580" r:id="rId6"/>
    <p:sldId id="2599" r:id="rId7"/>
    <p:sldId id="2600" r:id="rId8"/>
    <p:sldId id="2614" r:id="rId9"/>
    <p:sldId id="2583" r:id="rId10"/>
    <p:sldId id="2602" r:id="rId11"/>
    <p:sldId id="2584" r:id="rId12"/>
    <p:sldId id="2591" r:id="rId13"/>
    <p:sldId id="2604" r:id="rId14"/>
    <p:sldId id="2610" r:id="rId15"/>
    <p:sldId id="2590" r:id="rId16"/>
    <p:sldId id="2603" r:id="rId17"/>
    <p:sldId id="2611" r:id="rId18"/>
    <p:sldId id="2605" r:id="rId19"/>
    <p:sldId id="2594" r:id="rId20"/>
    <p:sldId id="2606" r:id="rId21"/>
    <p:sldId id="2607" r:id="rId22"/>
    <p:sldId id="2615" r:id="rId23"/>
    <p:sldId id="2608" r:id="rId24"/>
    <p:sldId id="2596" r:id="rId25"/>
    <p:sldId id="2612" r:id="rId26"/>
    <p:sldId id="2581" r:id="rId27"/>
    <p:sldId id="2523" r:id="rId28"/>
    <p:sldId id="2543" r:id="rId29"/>
    <p:sldId id="2444" r:id="rId30"/>
    <p:sldId id="2538" r:id="rId31"/>
    <p:sldId id="2544" r:id="rId32"/>
    <p:sldId id="2569" r:id="rId33"/>
    <p:sldId id="2573" r:id="rId34"/>
    <p:sldId id="2561" r:id="rId35"/>
    <p:sldId id="2562" r:id="rId3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14948"/>
    <a:srgbClr val="D12A29"/>
    <a:srgbClr val="00BDB1"/>
    <a:srgbClr val="FF3736"/>
    <a:srgbClr val="FA401B"/>
    <a:srgbClr val="FFC737"/>
    <a:srgbClr val="FF5F90"/>
    <a:srgbClr val="293039"/>
    <a:srgbClr val="041B31"/>
    <a:srgbClr val="39B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3" autoAdjust="0"/>
    <p:restoredTop sz="99409" autoAdjust="0"/>
  </p:normalViewPr>
  <p:slideViewPr>
    <p:cSldViewPr snapToGrid="0" snapToObjects="1">
      <p:cViewPr varScale="1">
        <p:scale>
          <a:sx n="51" d="100"/>
          <a:sy n="51" d="100"/>
        </p:scale>
        <p:origin x="272" y="25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Source Sans Pr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9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7850459"/>
            <a:ext cx="24377650" cy="586554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657600"/>
            <a:ext cx="24377650" cy="693605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680635" y="0"/>
            <a:ext cx="96970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22612478" y="644154"/>
            <a:ext cx="782782" cy="830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Source Sans Pro Regular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Rectangle 1"/>
          <p:cNvSpPr>
            <a:spLocks/>
          </p:cNvSpPr>
          <p:nvPr userDrawn="1"/>
        </p:nvSpPr>
        <p:spPr bwMode="auto">
          <a:xfrm>
            <a:off x="18525443" y="12849033"/>
            <a:ext cx="4243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2400" b="1" spc="150" dirty="0">
                <a:solidFill>
                  <a:schemeClr val="bg1">
                    <a:lumMod val="85000"/>
                  </a:schemeClr>
                </a:solidFill>
                <a:latin typeface="Source Sans Pro"/>
                <a:ea typeface="ＭＳ Ｐゴシック" charset="0"/>
                <a:cs typeface="Source Sans Pro"/>
                <a:sym typeface="Bebas Neue" charset="0"/>
              </a:rPr>
              <a:t>WWW.POWERPOINTIFY.COM</a:t>
            </a:r>
            <a:endParaRPr lang="en-US" sz="2400" b="0" i="0" spc="150" dirty="0">
              <a:solidFill>
                <a:schemeClr val="bg1">
                  <a:lumMod val="8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  <a:sym typeface="Bebas Neue" charset="0"/>
            </a:endParaRPr>
          </a:p>
        </p:txBody>
      </p:sp>
      <p:sp>
        <p:nvSpPr>
          <p:cNvPr id="11" name="Rectangle 10"/>
          <p:cNvSpPr>
            <a:spLocks/>
          </p:cNvSpPr>
          <p:nvPr userDrawn="1"/>
        </p:nvSpPr>
        <p:spPr bwMode="auto">
          <a:xfrm>
            <a:off x="1698266" y="12849033"/>
            <a:ext cx="1120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400" b="1" i="0" spc="350" baseline="0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"/>
                <a:sym typeface="Bebas Neue" charset="0"/>
              </a:rPr>
              <a:t>MINTA</a:t>
            </a:r>
            <a:endParaRPr lang="en-US" sz="2400" b="1" i="0" spc="350" baseline="0" dirty="0">
              <a:solidFill>
                <a:schemeClr val="accent1"/>
              </a:solidFill>
              <a:latin typeface="Source Sans Pro Black" panose="020B0503030403020204" pitchFamily="34" charset="0"/>
              <a:ea typeface="Source Sans Pro Black" panose="020B0503030403020204" pitchFamily="34" charset="0"/>
              <a:cs typeface="Source Sans Pro Light" charset="0"/>
              <a:sym typeface="Bebas Neue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667175" y="799387"/>
            <a:ext cx="651387" cy="52318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2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‹N›</a:t>
            </a:fld>
            <a:endParaRPr lang="id-ID" sz="22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4034" r:id="rId2"/>
    <p:sldLayoutId id="2147484016" r:id="rId3"/>
    <p:sldLayoutId id="2147484051" r:id="rId4"/>
    <p:sldLayoutId id="2147484056" r:id="rId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53523373-0B6D-AE4F-929A-84BD0106A4B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9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-168275" y="-123989"/>
            <a:ext cx="24714200" cy="139053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29A8F-BEE3-A743-8EE3-4302B742BA35}"/>
              </a:ext>
            </a:extLst>
          </p:cNvPr>
          <p:cNvSpPr txBox="1"/>
          <p:nvPr/>
        </p:nvSpPr>
        <p:spPr>
          <a:xfrm>
            <a:off x="622793" y="8075481"/>
            <a:ext cx="23132064" cy="2244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ESAME DI SECURE SYSTEM DESIGN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ANNO ACCADEMICO 2020/21</a:t>
            </a:r>
          </a:p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32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FRANCESCO PIETRANTONIO. CARMINE MARRA. FRANCESCO MARIA PAPULINO.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8959F68-882C-5A43-8233-0990740D7F9B}"/>
              </a:ext>
            </a:extLst>
          </p:cNvPr>
          <p:cNvSpPr txBox="1"/>
          <p:nvPr/>
        </p:nvSpPr>
        <p:spPr>
          <a:xfrm>
            <a:off x="3538059" y="3534013"/>
            <a:ext cx="1730153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0" b="1" spc="4000" dirty="0" err="1">
                <a:solidFill>
                  <a:schemeClr val="bg1"/>
                </a:solidFill>
                <a:latin typeface="Montserrat" pitchFamily="2" charset="77"/>
              </a:rPr>
              <a:t>Wish App</a:t>
            </a:r>
            <a:endParaRPr lang="en-US" sz="22000" b="1" spc="40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9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3307798" y="3310183"/>
            <a:ext cx="1015892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I JWT contengono delle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(o claim)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sono dichiarazioni (come nome o indirizzo e-mail) su un'entità (in genere, l'utente) e metadati aggiuntivi. </a:t>
            </a: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La specifica OpenID Connect definisce una serie di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standard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, che includono nome, email, sesso, data di nascita e così via, ma si possono anche creare </a:t>
            </a: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attestazioni personalizzate</a:t>
            </a:r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/>
            <a:endParaRPr lang="en-US" sz="40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/>
            <a:r>
              <a:rPr lang="en-US" sz="4000" dirty="0">
                <a:latin typeface="Source Sans Pro Light" charset="0"/>
                <a:ea typeface="Source Sans Pro Light" charset="0"/>
                <a:cs typeface="Source Sans Pro Light" charset="0"/>
              </a:rPr>
              <a:t>A sinistra vediamo nell’header le attestazioni Algorithm (alg), Type of token (typ) e Key ID (kid), mentre nel payload Isssuer (iss), Subject (sub), Audience (aud), Issued at (iat) ed Expiration time (exp).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2557226" y="-25122"/>
            <a:ext cx="94865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</a:t>
            </a:r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D51AE2-5E5F-764C-AC9E-702630D26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" r="50163"/>
          <a:stretch/>
        </p:blipFill>
        <p:spPr>
          <a:xfrm>
            <a:off x="0" y="0"/>
            <a:ext cx="6761747" cy="1037639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323EE6-D05A-E042-81D5-327C98FA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499" b="43476"/>
          <a:stretch/>
        </p:blipFill>
        <p:spPr>
          <a:xfrm>
            <a:off x="0" y="7361946"/>
            <a:ext cx="7976990" cy="634955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060619-ED2C-8D41-84FC-1D5D5D01B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143" r="20965"/>
          <a:stretch/>
        </p:blipFill>
        <p:spPr>
          <a:xfrm>
            <a:off x="6546051" y="3595137"/>
            <a:ext cx="6011175" cy="7524616"/>
          </a:xfrm>
          <a:prstGeom prst="rect">
            <a:avLst/>
          </a:prstGeom>
        </p:spPr>
      </p:pic>
      <p:sp>
        <p:nvSpPr>
          <p:cNvPr id="13" name="Rectangle 16">
            <a:extLst>
              <a:ext uri="{FF2B5EF4-FFF2-40B4-BE49-F238E27FC236}">
                <a16:creationId xmlns:a16="http://schemas.microsoft.com/office/drawing/2014/main" id="{D1662E14-A79C-D249-AF8D-D61F29F00AB5}"/>
              </a:ext>
            </a:extLst>
          </p:cNvPr>
          <p:cNvSpPr>
            <a:spLocks/>
          </p:cNvSpPr>
          <p:nvPr/>
        </p:nvSpPr>
        <p:spPr bwMode="auto">
          <a:xfrm>
            <a:off x="12703098" y="1007889"/>
            <a:ext cx="91948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ID Token Auth0.</a:t>
            </a:r>
          </a:p>
        </p:txBody>
      </p:sp>
    </p:spTree>
    <p:extLst>
      <p:ext uri="{BB962C8B-B14F-4D97-AF65-F5344CB8AC3E}">
        <p14:creationId xmlns:p14="http://schemas.microsoft.com/office/powerpoint/2010/main" val="222118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5781290" y="841515"/>
            <a:ext cx="128737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Authorization Code Flow.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9D7FBE-217D-7A4C-B025-CB2DDB5A4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2" t="13574" r="19269" b="20030"/>
          <a:stretch/>
        </p:blipFill>
        <p:spPr>
          <a:xfrm>
            <a:off x="150277" y="2697704"/>
            <a:ext cx="14798842" cy="10354882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6ADA5036-80A1-1147-8D5A-C6F0578A3CF5}"/>
              </a:ext>
            </a:extLst>
          </p:cNvPr>
          <p:cNvSpPr txBox="1"/>
          <p:nvPr/>
        </p:nvSpPr>
        <p:spPr>
          <a:xfrm>
            <a:off x="15099396" y="2073557"/>
            <a:ext cx="9127977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fa clic su Accedi all'interno della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Auth0, utilizzato dalla web app, reindirizza l'utente all'Auth0 Authorization Server (all’endpoint /authorize).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alla pagina di inserimento delle credenziali.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L'utente si autentica e visualizza una pagina di consenso che elenca le autorizzazioni che Auth0 darà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reindirizza l'utente all'applicazione con un codice di autorizzazione, che è valido per un singolo utilizzo.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L'SDK di Auth0 invia questo codice all’Authorization Server (all’endpoint /oauth/token) insieme al Client ID e Client Secret relativi alla web app.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verifica il codice di autorizzazione, il client ID e il Client Secret.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Source Sans Pro Light" charset="0"/>
                <a:ea typeface="Source Sans Pro Light" charset="0"/>
                <a:cs typeface="Source Sans Pro Light" charset="0"/>
              </a:rPr>
              <a:t>L’ Authorization Server risponde con un ID Token e un Access Token (ed eventualmente un Refresh Token).</a:t>
            </a:r>
          </a:p>
        </p:txBody>
      </p:sp>
    </p:spTree>
    <p:extLst>
      <p:ext uri="{BB962C8B-B14F-4D97-AF65-F5344CB8AC3E}">
        <p14:creationId xmlns:p14="http://schemas.microsoft.com/office/powerpoint/2010/main" val="660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34524" y="201435"/>
            <a:ext cx="127086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autenticazione.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024996" y="1202859"/>
            <a:ext cx="203276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con l’interazione tra servlet Auth0.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C9A7448F-9F04-084C-89BA-5896B6C88D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12854"/>
          <a:stretch/>
        </p:blipFill>
        <p:spPr>
          <a:xfrm>
            <a:off x="2800164" y="2545656"/>
            <a:ext cx="18777322" cy="10968909"/>
          </a:xfrm>
        </p:spPr>
      </p:pic>
    </p:spTree>
    <p:extLst>
      <p:ext uri="{BB962C8B-B14F-4D97-AF65-F5344CB8AC3E}">
        <p14:creationId xmlns:p14="http://schemas.microsoft.com/office/powerpoint/2010/main" val="6252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58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341788"/>
            <a:ext cx="23557831" cy="1142268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controllo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accessi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sulle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del nostro Sistema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basato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sugli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(ABAC),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secondo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quale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diritti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accesso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vengono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concessi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mediante policy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possono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valutare il valore di uno o più attributi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attributi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utente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di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risorsa, relativi all’ambiente di esecuzione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).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</a:t>
            </a:r>
            <a:r>
              <a:rPr lang="en-US" sz="4000" b="1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implementano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ABAC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ALFA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sz="4000" b="1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stato utilizzato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XACML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implementato mediante le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librerie fornite da SUN Microsystems (sun-xacml:2.0)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per il controllo degli accessi relativo alle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risorse di tipo lista e gruppo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Abbiamo inoltre riscontrato l’importanza dell’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integrità dei file XML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contenenti le policy e quindi deciso di implementare nel codice un controllo dell’hash, mediante algoritmo SHA-256.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valori degli attribut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utilizzati al’interno delle policy vengono conservati all’interno del database principale della web app e prelevati mediante un modulo personalizzato implementato secondo le specifiche fornite da SUN (per considerazioni riguardo la sicurezza nel prelievo e nella conservazione dei valori si rimanda alle slide successive).</a:t>
            </a:r>
          </a:p>
          <a:p>
            <a:pPr algn="just">
              <a:lnSpc>
                <a:spcPct val="10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Infine è stato implementato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semplice meccanismo di controllo degli accessi in Java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che fa uso di due WebFilter, per fare in modo che l’accesso alle aree relative agli amministratori non sia possibile ai comuni utenti e viceversa.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58A1C3C-2ED3-A742-8584-7104DA55B144}"/>
              </a:ext>
            </a:extLst>
          </p:cNvPr>
          <p:cNvSpPr>
            <a:spLocks/>
          </p:cNvSpPr>
          <p:nvPr/>
        </p:nvSpPr>
        <p:spPr bwMode="auto">
          <a:xfrm>
            <a:off x="6257382" y="841515"/>
            <a:ext cx="119215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Controllo degli accessi.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5CC1542-3B62-4941-9B0C-B341A51D54E3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6" y="2929571"/>
            <a:ext cx="23557831" cy="252313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Le policy di autorizzazione sono quelle esposte, in maniera informale,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problem statement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quindi stati prodotti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due file di policy in formato XML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PolicyListe e PolicyGruppi, con ciascuno contenente la policy per il tipo di risorsa corrispondente e le relative regole.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 seguito un esempio della regola relativa alla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visualizzazione di una lista da parte di un utente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4045575" y="201435"/>
            <a:ext cx="1628651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BC38F3-9B6B-6349-9F2D-8006AE8C5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59"/>
          <a:stretch/>
        </p:blipFill>
        <p:spPr>
          <a:xfrm>
            <a:off x="1471862" y="6139886"/>
            <a:ext cx="21433920" cy="718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1E71CB9-E57D-0E49-B85D-CDC407E32438}"/>
              </a:ext>
            </a:extLst>
          </p:cNvPr>
          <p:cNvSpPr>
            <a:spLocks/>
          </p:cNvSpPr>
          <p:nvPr/>
        </p:nvSpPr>
        <p:spPr bwMode="auto">
          <a:xfrm>
            <a:off x="4045573" y="201435"/>
            <a:ext cx="1628651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Attribute Based Access Control.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2A3A02-5449-9640-AB09-D6A522EDCC35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1F57C1C-E8C8-A146-81BE-D79FB025917D}"/>
              </a:ext>
            </a:extLst>
          </p:cNvPr>
          <p:cNvSpPr>
            <a:spLocks/>
          </p:cNvSpPr>
          <p:nvPr/>
        </p:nvSpPr>
        <p:spPr bwMode="auto">
          <a:xfrm>
            <a:off x="6070180" y="1202859"/>
            <a:ext cx="122373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Esempio di regola (PolicyListe.xml).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2B487F-DF9C-1E4F-B638-7AA551229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5" b="167"/>
          <a:stretch/>
        </p:blipFill>
        <p:spPr>
          <a:xfrm>
            <a:off x="553037" y="2789193"/>
            <a:ext cx="23271576" cy="10349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3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898642" y="201435"/>
            <a:ext cx="1258036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Flusso di autorizzazione.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2986798" y="1202859"/>
            <a:ext cx="1840407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sequenza dell’eliminazione di una lista.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012CB71-5B58-447F-805F-BA204984FA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CCDF8-B50B-470C-9486-535404549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39" y="2508597"/>
            <a:ext cx="23541407" cy="94195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8DB66F3-1B8D-4AFF-9E5A-4AB0A48E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134" y="10783229"/>
            <a:ext cx="6662500" cy="277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6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681468"/>
            <a:ext cx="23557831" cy="108330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la persistenza dei dati è stato deciso l’utilizzo di un database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MySQL 8.0.23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All’interno del Database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sono conservate le informazioni riguardo gli utenti, i gruppi, le liste e i prodotti al loro interno.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preservare 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delle informazioni presenti nel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database è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utilizzato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meccanismo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"Data at Rest Encryption”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fornito dal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motore di storage InnoDB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presente in MYSQL.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InnoDB prevede l’archiviazione delle informazioni conservate all’interno delle tabelle in file di dati chiamati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“tablespace”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default viene utilizzato un file per ogni tabella.</a:t>
            </a:r>
          </a:p>
          <a:p>
            <a:pPr algn="just">
              <a:lnSpc>
                <a:spcPts val="4040"/>
              </a:lnSpc>
            </a:pPr>
            <a:r>
              <a:rPr lang="en-US" sz="4000" dirty="0" err="1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meccanismo di sicurezza fornito permette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crittografare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 file tablespace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. In particolare è adoperata un'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architettura crittografica a due livelli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che fa uso di una singola master key e una chiave per ciascun tablespace. L’algoritmo di crittografia utilizzato è 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Advanced Encryption Standard (AES)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dove viene utilizzata la modalità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Electronic Codebook (ECB)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per la crittografia delle chiavi relative ai tablespace e il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Cipher Block Chaining (CBC)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 per la crittografia dei dati.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Quando un tablespace viene crittografato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la chiave utilizzata viene a sua volta crittografata e archiviata nell'intestazione del tablespace. Quando un'applicazione o un utente autenticato desidera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accedere ai dati crittografati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, InnoDB utilizza la master key per decrittografare la chiave del tablespace e poi quest’ultima per decrittografare i dati. Le chiavi dei file tablespace non cambiano mai, ma la master key può essere modificata secondo necessità (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rotazione della chiave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</a:rPr>
              <a:t>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6981477" y="201435"/>
            <a:ext cx="1041471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Persistenza dei dati.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11075552" y="1202859"/>
            <a:ext cx="222657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MySQL.</a:t>
            </a:r>
          </a:p>
        </p:txBody>
      </p:sp>
    </p:spTree>
    <p:extLst>
      <p:ext uri="{BB962C8B-B14F-4D97-AF65-F5344CB8AC3E}">
        <p14:creationId xmlns:p14="http://schemas.microsoft.com/office/powerpoint/2010/main" val="49556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0" t="-856" b="920"/>
          <a:stretch/>
        </p:blipFill>
        <p:spPr>
          <a:xfrm>
            <a:off x="1384038" y="2338390"/>
            <a:ext cx="21609573" cy="1117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5852159" y="1202859"/>
            <a:ext cx="126733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componenti e connettori.</a:t>
            </a:r>
          </a:p>
        </p:txBody>
      </p:sp>
    </p:spTree>
    <p:extLst>
      <p:ext uri="{BB962C8B-B14F-4D97-AF65-F5344CB8AC3E}">
        <p14:creationId xmlns:p14="http://schemas.microsoft.com/office/powerpoint/2010/main" val="10331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</a:t>
            </a: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2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9" y="3868848"/>
            <a:ext cx="23557831" cy="86442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confidenzialità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dei dati scambiati tra il database e la web app, è stata configurata la connessione mediante SSL.</a:t>
            </a:r>
          </a:p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certificati e le chiavi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utilizzate sono stati generati mediante l’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utility “SSL Wizard” di MYSQL Workbench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(che fa uso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OpenSSL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e comprendono un certificato per una CA fittizia (self-signed), uno per il client e uno per il server, con le relative chiavi private.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è stato deciso di configurare la connessione in modo da garantire non solo la confidenzialità ma anche la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mutua autenticazione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44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2480253" y="278379"/>
            <a:ext cx="194171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tra “Web app server” e DB.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9642469" y="1202859"/>
            <a:ext cx="509274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JDBC over SSL.</a:t>
            </a:r>
          </a:p>
        </p:txBody>
      </p:sp>
    </p:spTree>
    <p:extLst>
      <p:ext uri="{BB962C8B-B14F-4D97-AF65-F5344CB8AC3E}">
        <p14:creationId xmlns:p14="http://schemas.microsoft.com/office/powerpoint/2010/main" val="5295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409909" y="4526459"/>
            <a:ext cx="23557831" cy="532646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Per garantire la confidenzialità dei dati scambiati tra il browser e la web app e l’autenticazione di quest’ultima, è stata configurata la connessione mediante HTTP over SSL attraverso la configurazione di Apache Tomcat 8.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certificato self-signed utilizzato è stato generato mediante l’utility OpenSSL insieme al keystore software in formato JKS in cui è contenuto.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94B2EE7C-3016-984C-8DB8-DBD5F9C21091}"/>
              </a:ext>
            </a:extLst>
          </p:cNvPr>
          <p:cNvSpPr>
            <a:spLocks/>
          </p:cNvSpPr>
          <p:nvPr/>
        </p:nvSpPr>
        <p:spPr bwMode="auto">
          <a:xfrm>
            <a:off x="8359265" y="1202859"/>
            <a:ext cx="76591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HTTPS (HTTP over SSL).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526DFE83-BD2B-3642-904F-DCFF02FDF954}"/>
              </a:ext>
            </a:extLst>
          </p:cNvPr>
          <p:cNvSpPr>
            <a:spLocks/>
          </p:cNvSpPr>
          <p:nvPr/>
        </p:nvSpPr>
        <p:spPr bwMode="auto">
          <a:xfrm>
            <a:off x="1611426" y="278379"/>
            <a:ext cx="211548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2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Comunicazione tra browser e “Web app server”.</a:t>
            </a:r>
          </a:p>
        </p:txBody>
      </p:sp>
    </p:spTree>
    <p:extLst>
      <p:ext uri="{BB962C8B-B14F-4D97-AF65-F5344CB8AC3E}">
        <p14:creationId xmlns:p14="http://schemas.microsoft.com/office/powerpoint/2010/main" val="2459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7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81478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il </a:t>
            </a:r>
            <a:r>
              <a:rPr lang="it-IT" sz="3200" i="1" dirty="0"/>
              <a:t>security </a:t>
            </a:r>
            <a:r>
              <a:rPr lang="it-IT" sz="3200" i="1" dirty="0" err="1"/>
              <a:t>assessment</a:t>
            </a:r>
            <a:r>
              <a:rPr lang="it-IT" sz="3200" i="1" dirty="0"/>
              <a:t> </a:t>
            </a:r>
            <a:r>
              <a:rPr lang="it-IT" sz="3200" dirty="0"/>
              <a:t>si è fatto riferimento al catalogo di «security controls» specificato dalla pubblicazione </a:t>
            </a:r>
            <a:r>
              <a:rPr lang="it-IT" sz="3200" b="1" dirty="0"/>
              <a:t>NIST-800-53 (rev4).</a:t>
            </a:r>
          </a:p>
          <a:p>
            <a:pPr algn="just"/>
            <a:endParaRPr lang="it-IT" sz="3200" dirty="0"/>
          </a:p>
          <a:p>
            <a:pPr algn="just"/>
            <a:r>
              <a:rPr lang="it-IT" sz="3200" dirty="0"/>
              <a:t>Come riportato nel documento stilato, abbiamo constatato di raggiungere il livello indicato nelle categorie: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Access Control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 err="1"/>
              <a:t>Identification</a:t>
            </a:r>
            <a:r>
              <a:rPr lang="it-IT" sz="3600" b="1" dirty="0"/>
              <a:t> and Authentication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System and </a:t>
            </a:r>
            <a:r>
              <a:rPr lang="it-IT" sz="3600" b="1" dirty="0" err="1"/>
              <a:t>Communication</a:t>
            </a:r>
            <a:r>
              <a:rPr lang="it-IT" sz="3600" b="1" dirty="0"/>
              <a:t> </a:t>
            </a:r>
            <a:r>
              <a:rPr lang="it-IT" sz="3600" b="1" dirty="0" err="1"/>
              <a:t>Protection</a:t>
            </a:r>
            <a:r>
              <a:rPr lang="it-IT" sz="3600" b="1" dirty="0"/>
              <a:t> </a:t>
            </a:r>
            <a:r>
              <a:rPr lang="it-IT" sz="3600" dirty="0"/>
              <a:t>– LOW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it-IT" sz="3600" dirty="0"/>
          </a:p>
          <a:p>
            <a:pPr algn="just"/>
            <a:r>
              <a:rPr lang="it-IT" sz="3600" dirty="0"/>
              <a:t>HARDENING: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IA-2(1):</a:t>
            </a:r>
            <a:r>
              <a:rPr lang="it-IT" sz="3200" dirty="0"/>
              <a:t> NETWORK ACCESS TO PRIVILEGED ACCOUNTS </a:t>
            </a:r>
            <a:r>
              <a:rPr lang="it-IT" sz="3200" i="1" dirty="0"/>
              <a:t>(autenticazione a più fattori)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200" b="1" dirty="0"/>
              <a:t>SC-5: </a:t>
            </a:r>
            <a:r>
              <a:rPr lang="it-IT" sz="3200" dirty="0">
                <a:ea typeface="Calibri" panose="020F0502020204030204" pitchFamily="34" charset="0"/>
              </a:rPr>
              <a:t>DENIAL OF SERVICE PROTECTION </a:t>
            </a:r>
            <a:r>
              <a:rPr lang="it-IT" sz="3200" i="1" dirty="0">
                <a:ea typeface="Calibri" panose="020F0502020204030204" pitchFamily="34" charset="0"/>
              </a:rPr>
              <a:t>(meccanismi basati su IP)</a:t>
            </a:r>
          </a:p>
        </p:txBody>
      </p:sp>
    </p:spTree>
    <p:extLst>
      <p:ext uri="{BB962C8B-B14F-4D97-AF65-F5344CB8AC3E}">
        <p14:creationId xmlns:p14="http://schemas.microsoft.com/office/powerpoint/2010/main" val="9721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BDF10-2FC7-604E-9B22-D129C64847BB}"/>
              </a:ext>
            </a:extLst>
          </p:cNvPr>
          <p:cNvSpPr>
            <a:spLocks/>
          </p:cNvSpPr>
          <p:nvPr/>
        </p:nvSpPr>
        <p:spPr bwMode="auto">
          <a:xfrm>
            <a:off x="7958306" y="643592"/>
            <a:ext cx="846103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Security Assessment.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1722133-9332-8A4B-88FF-37F8008437D0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AFF5719-60ED-43D0-932E-0EED06D83ABC}"/>
              </a:ext>
            </a:extLst>
          </p:cNvPr>
          <p:cNvSpPr txBox="1">
            <a:spLocks/>
          </p:cNvSpPr>
          <p:nvPr/>
        </p:nvSpPr>
        <p:spPr>
          <a:xfrm>
            <a:off x="2229613" y="3327772"/>
            <a:ext cx="19918420" cy="79262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3200" dirty="0"/>
              <a:t>Per passare ad un livello </a:t>
            </a:r>
            <a:r>
              <a:rPr lang="it-IT" sz="3200" b="1" dirty="0"/>
              <a:t>MODERATE</a:t>
            </a:r>
            <a:r>
              <a:rPr lang="it-IT" sz="3200" dirty="0"/>
              <a:t> andrebbero implementati ulteriori controlli di sicurezza.</a:t>
            </a:r>
          </a:p>
          <a:p>
            <a:pPr algn="just"/>
            <a:r>
              <a:rPr lang="it-IT" sz="3200" dirty="0"/>
              <a:t>È stato stilato un documento nel quale è presente un elenco di controlli di implementare per raggiungere tale livello. </a:t>
            </a:r>
          </a:p>
          <a:p>
            <a:pPr algn="just"/>
            <a:endParaRPr lang="it-IT" sz="3200" b="1" dirty="0"/>
          </a:p>
          <a:p>
            <a:pPr algn="just"/>
            <a:r>
              <a:rPr lang="it-IT" sz="3600" dirty="0"/>
              <a:t>Tra i principali…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 dirty="0"/>
              <a:t>AC-2(3) : </a:t>
            </a:r>
            <a:r>
              <a:rPr lang="en-US" sz="3600" dirty="0"/>
              <a:t>DISABLE INACTIVE ACCOUNT </a:t>
            </a:r>
            <a:r>
              <a:rPr lang="en-US" sz="3600" i="1" dirty="0"/>
              <a:t>(</a:t>
            </a:r>
            <a:r>
              <a:rPr lang="en-US" sz="3600" i="1" dirty="0" err="1"/>
              <a:t>disabilitazione</a:t>
            </a:r>
            <a:r>
              <a:rPr lang="en-US" sz="3600" i="1" dirty="0"/>
              <a:t> </a:t>
            </a:r>
            <a:r>
              <a:rPr lang="en-US" sz="3600" i="1" dirty="0" err="1"/>
              <a:t>automatica</a:t>
            </a:r>
            <a:r>
              <a:rPr lang="en-US" sz="3600" i="1" dirty="0"/>
              <a:t> di account </a:t>
            </a:r>
            <a:r>
              <a:rPr lang="en-US" sz="3600" i="1" dirty="0" err="1"/>
              <a:t>inattivi</a:t>
            </a:r>
            <a:r>
              <a:rPr lang="en-US" sz="3600" i="1" dirty="0"/>
              <a:t>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AC-11:</a:t>
            </a:r>
            <a:r>
              <a:rPr lang="it-IT" sz="3600" dirty="0"/>
              <a:t> SESSION LOCK </a:t>
            </a:r>
            <a:r>
              <a:rPr lang="it-IT" sz="3600" i="1" dirty="0"/>
              <a:t>(blocco della sessione per inattività)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IA-2(3): </a:t>
            </a:r>
            <a:r>
              <a:rPr lang="en-US" sz="3600" dirty="0"/>
              <a:t>LOCAL ACCESS TO PRIVILEGED ACCOUNT </a:t>
            </a:r>
            <a:r>
              <a:rPr lang="en-US" sz="3600" i="1" dirty="0"/>
              <a:t>(</a:t>
            </a:r>
            <a:r>
              <a:rPr lang="en-US" sz="3600" i="1" dirty="0" err="1"/>
              <a:t>autenticazione</a:t>
            </a:r>
            <a:r>
              <a:rPr lang="en-US" sz="3600" i="1" dirty="0"/>
              <a:t> a due </a:t>
            </a:r>
            <a:r>
              <a:rPr lang="en-US" sz="3600" i="1" dirty="0" err="1"/>
              <a:t>fattori</a:t>
            </a:r>
            <a:r>
              <a:rPr lang="en-US" sz="3600" i="1" dirty="0"/>
              <a:t> per </a:t>
            </a:r>
            <a:r>
              <a:rPr lang="en-US" sz="3600" i="1" dirty="0" err="1"/>
              <a:t>utenti</a:t>
            </a:r>
            <a:r>
              <a:rPr lang="en-US" sz="3600" i="1" dirty="0"/>
              <a:t> </a:t>
            </a:r>
            <a:r>
              <a:rPr lang="en-US" sz="3600" i="1" dirty="0" err="1"/>
              <a:t>privilegiati</a:t>
            </a:r>
            <a:r>
              <a:rPr lang="en-US" sz="3600" i="1" dirty="0"/>
              <a:t> </a:t>
            </a:r>
            <a:r>
              <a:rPr lang="en-US" sz="3600" i="1" dirty="0" err="1"/>
              <a:t>su</a:t>
            </a:r>
            <a:r>
              <a:rPr lang="en-US" sz="3600" i="1" dirty="0"/>
              <a:t> rete locale)</a:t>
            </a:r>
            <a:endParaRPr lang="it-IT" sz="3600" i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it-IT" sz="3600" b="1" dirty="0"/>
              <a:t>SC-17: </a:t>
            </a:r>
            <a:r>
              <a:rPr lang="it-IT" sz="3600" dirty="0"/>
              <a:t>PUBLIC KEY INFRASTRUCTURE CERTIFICATES </a:t>
            </a:r>
            <a:r>
              <a:rPr lang="it-IT" sz="3600" i="1" dirty="0"/>
              <a:t>(il sistema richiede certificati firmati da CA </a:t>
            </a:r>
            <a:r>
              <a:rPr lang="it-IT" sz="3600" i="1" dirty="0" err="1"/>
              <a:t>trusted</a:t>
            </a:r>
            <a:r>
              <a:rPr lang="it-IT" sz="3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43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2E2533BC-048B-FD4C-8AF2-5B346898D4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1361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54492" y="3544864"/>
            <a:ext cx="10633390" cy="781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8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una funzione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Decimazione e oversampling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 brano musicale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Ritaglia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Interpolazione di un’immagine</a:t>
            </a: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8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Tracciamento del contorno </a:t>
            </a:r>
          </a:p>
          <a:p>
            <a:pPr algn="just">
              <a:lnSpc>
                <a:spcPts val="4040"/>
              </a:lnSpc>
            </a:pPr>
            <a:r>
              <a:rPr lang="en-US" sz="4800" dirty="0">
                <a:latin typeface="Montserrat" pitchFamily="2" charset="77"/>
                <a:ea typeface="Source Sans Pro Light" charset="0"/>
                <a:cs typeface="Source Sans Pro Light" charset="0"/>
              </a:rPr>
              <a:t>di una figura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4005539" y="375689"/>
            <a:ext cx="65899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Funzionalità.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1655857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Placeholder 10">
            <a:extLst>
              <a:ext uri="{FF2B5EF4-FFF2-40B4-BE49-F238E27FC236}">
                <a16:creationId xmlns:a16="http://schemas.microsoft.com/office/drawing/2014/main" id="{37985865-AF60-7041-84E7-941E89A78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26400"/>
            <a:ext cx="11372424" cy="10489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187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B0DA8E6-FDA3-114E-95E3-48F08F61175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11983816" y="4212156"/>
            <a:ext cx="10633390" cy="676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il pulsante “Seleziona un’immagine” è possibile aprire una finestra per la selezione di un file immagine da importare.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Una volta importato il file, questo sarà visualizzato nella sezione in basso.</a:t>
            </a: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endParaRPr lang="en-US" sz="40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Cliccando su uno dei tre pulsanti sulla destra sarà aperta la relativa finestra per effettuare l’elaborazione corrispondente.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C39C9-80A4-284F-BE34-D038571D3525}"/>
              </a:ext>
            </a:extLst>
          </p:cNvPr>
          <p:cNvSpPr>
            <a:spLocks/>
          </p:cNvSpPr>
          <p:nvPr/>
        </p:nvSpPr>
        <p:spPr bwMode="auto">
          <a:xfrm>
            <a:off x="13519027" y="151913"/>
            <a:ext cx="7562968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Elaborazioni di</a:t>
            </a:r>
          </a:p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un’immagine.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51AAF9-AC58-5941-AF54-20A42C0E707E}"/>
              </a:ext>
            </a:extLst>
          </p:cNvPr>
          <p:cNvSpPr/>
          <p:nvPr/>
        </p:nvSpPr>
        <p:spPr>
          <a:xfrm>
            <a:off x="16392347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99BA195D-5E5C-2544-8994-2BC70D08C5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1238" r="1650" b="2012"/>
          <a:stretch/>
        </p:blipFill>
        <p:spPr>
          <a:xfrm>
            <a:off x="0" y="-1"/>
            <a:ext cx="9875520" cy="13718883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136425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4282476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26A8F2D3-B453-814B-9580-6B924C6141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>
            <a:off x="5525691" y="2578903"/>
            <a:ext cx="13326268" cy="11137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34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8003394" y="1202859"/>
            <a:ext cx="83708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dei package.</a:t>
            </a:r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24E66B54-9104-0C4F-8561-839C7719CCE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8" b="-248"/>
          <a:stretch/>
        </p:blipFill>
        <p:spPr>
          <a:xfrm>
            <a:off x="342900" y="2428634"/>
            <a:ext cx="23691850" cy="11287366"/>
          </a:xfrm>
        </p:spPr>
      </p:pic>
    </p:spTree>
    <p:extLst>
      <p:ext uri="{BB962C8B-B14F-4D97-AF65-F5344CB8AC3E}">
        <p14:creationId xmlns:p14="http://schemas.microsoft.com/office/powerpoint/2010/main" val="371065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282477" y="841515"/>
            <a:ext cx="158713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Interpolazione di una funzione.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8" y="3006301"/>
            <a:ext cx="23557831" cy="31592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Nella sezione superiore è possibile inserire la funzione da interpolare, gli estremi in cui si vuole valutare tale funzione, il numero di nodi in cui interpolare (equidistanziati all’interno dell’intervallo definito dagli estremi) </a:t>
            </a: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e il tipo di interpolazione. 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caso venga scelta la Spline completa è necessario poi specificare anche le condizioni al contorno.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737" r="-550" b="62779"/>
          <a:stretch/>
        </p:blipFill>
        <p:spPr>
          <a:xfrm>
            <a:off x="-282577" y="6413801"/>
            <a:ext cx="24942800" cy="7352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5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D1ACAF17-29C6-F145-8B51-AB14077F46E3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6626410" y="468379"/>
            <a:ext cx="1112484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Ritaglia un’immagine.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37969" y="4057552"/>
            <a:ext cx="7689016" cy="765273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Una volta cliccato il pulsante “Ritaglia l’immagine” nella finestra precedente, verrà aperta una finestra in cui è possibile selezionare una porzione di immagine.</a:t>
            </a:r>
          </a:p>
          <a:p>
            <a:pPr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La selezione avviene cliccando sul pulsante sinistro del mouse e trascinando il puntatore. Una volta sollevato il dito dal pulsante, verrà prelevata la porzione di immagine e aggiornata la visualizzazione nella finestra precedente.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19392B-3621-BB4F-8F04-A0176EE7F5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3550"/>
          <a:stretch/>
        </p:blipFill>
        <p:spPr>
          <a:xfrm>
            <a:off x="9841832" y="2527370"/>
            <a:ext cx="14535818" cy="1118863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8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38091052-DDC5-9648-BAA9-815C1776353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/>
        </p:blipFill>
        <p:spPr>
          <a:xfrm>
            <a:off x="0" y="0"/>
            <a:ext cx="24377650" cy="13716000"/>
          </a:xfrm>
        </p:spPr>
      </p:pic>
      <p:sp>
        <p:nvSpPr>
          <p:cNvPr id="22" name="Rectangle 21"/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FBDC3-6212-CB41-972B-D2ABE5C577AC}"/>
              </a:ext>
            </a:extLst>
          </p:cNvPr>
          <p:cNvSpPr txBox="1"/>
          <p:nvPr/>
        </p:nvSpPr>
        <p:spPr>
          <a:xfrm>
            <a:off x="8718716" y="8339792"/>
            <a:ext cx="6929782" cy="545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3733"/>
              </a:lnSpc>
              <a:spcAft>
                <a:spcPts val="3199"/>
              </a:spcAft>
            </a:pPr>
            <a:r>
              <a:rPr lang="en-US" sz="6000" spc="600" dirty="0">
                <a:solidFill>
                  <a:schemeClr val="bg1"/>
                </a:solidFill>
                <a:latin typeface="Montserrat" pitchFamily="2" charset="77"/>
                <a:ea typeface="Lato" charset="0"/>
                <a:cs typeface="Lato" charset="0"/>
              </a:rPr>
              <a:t>CENNI TEORICI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149F9-798C-A147-B237-F94BA19F79ED}"/>
              </a:ext>
            </a:extLst>
          </p:cNvPr>
          <p:cNvSpPr txBox="1"/>
          <p:nvPr/>
        </p:nvSpPr>
        <p:spPr>
          <a:xfrm>
            <a:off x="1246157" y="4074527"/>
            <a:ext cx="2187489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INTERPOLAZIONE</a:t>
            </a:r>
          </a:p>
          <a:p>
            <a:pPr algn="ctr"/>
            <a:r>
              <a:rPr lang="en-US" sz="12000" b="1" spc="4000" dirty="0">
                <a:solidFill>
                  <a:schemeClr val="bg1"/>
                </a:solidFill>
                <a:latin typeface="Montserrat" pitchFamily="2" charset="77"/>
              </a:rPr>
              <a:t>DI UN’IMMAGINE</a:t>
            </a:r>
          </a:p>
        </p:txBody>
      </p:sp>
    </p:spTree>
    <p:extLst>
      <p:ext uri="{BB962C8B-B14F-4D97-AF65-F5344CB8AC3E}">
        <p14:creationId xmlns:p14="http://schemas.microsoft.com/office/powerpoint/2010/main" val="3436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812D96-B41D-AC47-9B10-F40641B7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58" y="5357171"/>
            <a:ext cx="9994900" cy="756920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37187"/>
            <a:ext cx="20888047" cy="11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valore interpolato in un punto di query si basa sull'interpolazione lineare dei valori nei punti della griglia che sono adiacenti in ciascuna rispettiva dimensione.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5166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Lineare</a:t>
            </a:r>
          </a:p>
        </p:txBody>
      </p:sp>
    </p:spTree>
    <p:extLst>
      <p:ext uri="{BB962C8B-B14F-4D97-AF65-F5344CB8AC3E}">
        <p14:creationId xmlns:p14="http://schemas.microsoft.com/office/powerpoint/2010/main" val="130866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5170BF-3EA0-184B-A2C9-9CB165D5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45" y="9103026"/>
            <a:ext cx="11199360" cy="4239758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-1043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9586" y="3484066"/>
            <a:ext cx="20888047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campionamento è una tecnica che consiste nel convertire un segnale continuo nel tempo oppure nello spazio in un segnale discreto, valutandone l'ampiezza a intervalli temporali o spaziali solitamente regolari.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 questo modo, a seguito di una successiva operazione di quantizzazione e conversione, è possibile ottenere una stringa digitale (discreta nel tempo o nello spazio e nell'ampiezza) che approssimi quella continua originaria.</a:t>
            </a:r>
          </a:p>
          <a:p>
            <a:pPr algn="just">
              <a:lnSpc>
                <a:spcPts val="4040"/>
              </a:lnSpc>
            </a:pPr>
            <a:endParaRPr lang="en-US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tempo T che intercorre tra una valutazione e l'altra è detto intervallo spaziale o temporale di campionamento. La frequenza di campionamento 1/T è invece il reciproco dell'intervallo spaziale o temporale di campionamento.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205973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Campionamento di un segnale</a:t>
            </a:r>
          </a:p>
        </p:txBody>
      </p:sp>
    </p:spTree>
    <p:extLst>
      <p:ext uri="{BB962C8B-B14F-4D97-AF65-F5344CB8AC3E}">
        <p14:creationId xmlns:p14="http://schemas.microsoft.com/office/powerpoint/2010/main" val="2738015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25616C95-B1B8-CA43-83D1-39B47CB83C32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2C2C775-433B-3F46-9A18-C022430D4259}"/>
              </a:ext>
            </a:extLst>
          </p:cNvPr>
          <p:cNvSpPr/>
          <p:nvPr/>
        </p:nvSpPr>
        <p:spPr>
          <a:xfrm>
            <a:off x="0" y="0"/>
            <a:ext cx="24388080" cy="1371600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44801" y="4604436"/>
            <a:ext cx="20888047" cy="729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l'interpolazione di una serie di valori con una funzione polinomiale che passa per i punti dati. 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L'interpolazione polinomiale è un caso particolare di approssimazione tramite polinomi, dove il vettore degli scarti r, ovvero il vettore dei quadrati della distanza tra il valore dato in un nodo e il valore del polinomio approssimante in quel nodo, è nullo. </a:t>
            </a: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Mentre per l'approssimazione polinomiale si vuole trovare un polinomio che approssima i valori dati con un errore minimo, nell'interpolazione si vuole trovare il polinomio che passa esattamente per quei punti.</a:t>
            </a:r>
          </a:p>
          <a:p>
            <a:pPr algn="just">
              <a:lnSpc>
                <a:spcPts val="4040"/>
              </a:lnSpc>
            </a:pPr>
            <a:endParaRPr lang="en-US" sz="4400" dirty="0">
              <a:solidFill>
                <a:schemeClr val="tx2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400" dirty="0">
                <a:solidFill>
                  <a:schemeClr val="tx2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Sebbene il polinomio di interpolazione assuma il valore esatto nei nodi dati, all’aumentare del grado esso tenderà ad oscillare maggiormente tra un punto e l'altro, dando quindi una previsione del valore in quelle aree che sarà peggiore di quella data da un polinomio di grado inferiore.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39586" y="1517388"/>
            <a:ext cx="18144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</a:rPr>
              <a:t>Interpolazione polinomiale</a:t>
            </a:r>
          </a:p>
        </p:txBody>
      </p:sp>
    </p:spTree>
    <p:extLst>
      <p:ext uri="{BB962C8B-B14F-4D97-AF65-F5344CB8AC3E}">
        <p14:creationId xmlns:p14="http://schemas.microsoft.com/office/powerpoint/2010/main" val="376410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7181164E-824C-4F4C-99EA-39A33FFF0640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64278" y="201435"/>
            <a:ext cx="1424909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Architettura della soluzione.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54AAC8C-EB2C-5745-BEAF-1BF77686A0C8}"/>
              </a:ext>
            </a:extLst>
          </p:cNvPr>
          <p:cNvSpPr>
            <a:spLocks/>
          </p:cNvSpPr>
          <p:nvPr/>
        </p:nvSpPr>
        <p:spPr bwMode="auto">
          <a:xfrm>
            <a:off x="7531308" y="1202859"/>
            <a:ext cx="931505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Diagramma di deployment.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76019492-6A57-7544-90FC-4CAE5401FD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-87" b="1778"/>
          <a:stretch/>
        </p:blipFill>
        <p:spPr>
          <a:xfrm>
            <a:off x="207833" y="3681593"/>
            <a:ext cx="24063584" cy="7440167"/>
          </a:xfrm>
        </p:spPr>
      </p:pic>
    </p:spTree>
    <p:extLst>
      <p:ext uri="{BB962C8B-B14F-4D97-AF65-F5344CB8AC3E}">
        <p14:creationId xmlns:p14="http://schemas.microsoft.com/office/powerpoint/2010/main" val="10210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4699261" y="841515"/>
            <a:ext cx="1503777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 err="1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Implementazione e sicurezza.</a:t>
            </a:r>
            <a:endParaRPr lang="en-US" sz="6400" b="1" spc="500" dirty="0">
              <a:solidFill>
                <a:schemeClr val="tx2"/>
              </a:solidFill>
              <a:latin typeface="Montserrat Black" pitchFamily="2" charset="77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471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7200" b="1" dirty="0">
                <a:latin typeface="Montserrat" pitchFamily="2" charset="77"/>
                <a:ea typeface="Source Sans Pro Light" charset="0"/>
                <a:cs typeface="Source Sans Pro Light" charset="0"/>
              </a:rPr>
              <a:t>Identificazione e autenticazione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Autorizzazione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Persistenza dei dati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Sicurezza nella comunicazione </a:t>
            </a: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endParaRPr lang="en-US" sz="7200" dirty="0">
              <a:latin typeface="Montserrat" pitchFamily="2" charset="77"/>
              <a:ea typeface="Source Sans Pro Light" charset="0"/>
              <a:cs typeface="Source Sans Pro Light" charset="0"/>
            </a:endParaRPr>
          </a:p>
          <a:p>
            <a:pPr>
              <a:lnSpc>
                <a:spcPts val="4040"/>
              </a:lnSpc>
            </a:pPr>
            <a:r>
              <a:rPr lang="en-US" sz="7200" dirty="0">
                <a:latin typeface="Montserrat" pitchFamily="2" charset="77"/>
                <a:ea typeface="Source Sans Pro Light" charset="0"/>
                <a:cs typeface="Source Sans Pro Light" charset="0"/>
              </a:rPr>
              <a:t>Assessment di sicurezza mediante il NIST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7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9864938" y="841515"/>
            <a:ext cx="470641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OAuth 2.0.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296653"/>
            <a:ext cx="23557831" cy="960199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Il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framework / protocollo di autorizzazione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 consente a un utente di concedere a un sito Web o un'applicazione di terze parti l'accesso a risorse protette, senza necessariamente rivelare le proprie credenziali a lungo termine o addirittura la propria identità.</a:t>
            </a:r>
          </a:p>
          <a:p>
            <a:pPr algn="just">
              <a:lnSpc>
                <a:spcPct val="15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OAuth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separa il ruolo del client da quello del proprietario della risorsa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 OAuth il client richiede l'accesso ad una risorsa e riceve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set di credenziali diverso da quello del proprietario della risorsa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Invece di utilizzare le credenziali del proprietario per accedere alle risorse protette ottiene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di accesso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una stringa in cui sono specificati anche l’ambito di applicazione (scope), la durata e altri attributi di accesso specifici. I token di accesso vengono rilasciati al client da un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server di autorizzazione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con l'approvazione del proprietario della risorsa.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2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947746" y="841515"/>
            <a:ext cx="854080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OpenID Connect.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421574"/>
            <a:ext cx="23557831" cy="94529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OpenID Connect (OIDC)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uno strato di autenticazione costruito al di sopra del framework / protocollo autorizzativo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Consente alle applicazioni di terze parti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verificare l'identità dell'utente finale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ottenere informazioni di base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sul profilo dell’utente. OIDC utilizza 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Web JSON (JWT)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in questo caso detti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ID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ottenuti medianti flussi (o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grant types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conformi alle specifiche OAuth 2.0. </a:t>
            </a:r>
          </a:p>
          <a:p>
            <a:pPr algn="just"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flusso utilizzato è il cosiddetto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“Authorization Code Flow”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registrazione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presso un fornitore di servizi è semplificata poiché le informazioni di base del profilo come l'indirizzo e-mail, il nome, la data di nascita, ecc. possono essere precompilate, ricavandole da un OpenID identity provider. 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Inoltre anche l’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autenticazione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risulta semplificata poiché l'utente non deve ricordare molteplici credenziali, evitando così anche di indurlo a riutilizzare una stessa password per ogni servizio, comportando un rischio per la sicurezza. La verifica dell'identità avviene sul provider OpenID scelto dall'utente.</a:t>
            </a:r>
          </a:p>
          <a:p>
            <a:pPr algn="just">
              <a:lnSpc>
                <a:spcPct val="10000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Infine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l'utente può decidere quali informazioni personali l'identity provider debba trasmettere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al singolo fornitore di servizi.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19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7947746" y="841515"/>
            <a:ext cx="854080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OpenID Connect.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3942984"/>
            <a:ext cx="23557831" cy="86442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OpenID Connect (OIDC)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è uno strato di autenticazione costruito al di sopra del framework / protocollo autorizzativo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OAuth 2.0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Consente alle applicazioni di terze parti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verificare l'identità dell'utente finale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e di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ottenere informazioni di base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sul profilo dell’utente (utile ad esempio per la registrazione alle applicazioni). </a:t>
            </a: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OIDC utilizza 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token Web JSON (JWT)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in questo caso detti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ID Token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ottenuti medianti flussi (o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grant types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) conformi alle specifiche OAuth 2.0. </a:t>
            </a:r>
          </a:p>
          <a:p>
            <a:pPr algn="just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</a:t>
            </a:r>
            <a:r>
              <a:rPr lang="en-US" sz="44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il flusso utilizzato è il cosiddetto </a:t>
            </a:r>
            <a:r>
              <a:rPr lang="en-US" sz="44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“Authorization Code Flow”.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9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 bwMode="auto">
          <a:xfrm>
            <a:off x="7474861" y="841515"/>
            <a:ext cx="94865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400" b="1" spc="500" dirty="0">
                <a:solidFill>
                  <a:schemeClr val="tx2"/>
                </a:solidFill>
                <a:latin typeface="Montserrat Black" pitchFamily="2" charset="77"/>
                <a:ea typeface="Lato Black" charset="0"/>
                <a:cs typeface="Lato Black" charset="0"/>
                <a:sym typeface="Bebas Neue" charset="0"/>
              </a:rPr>
              <a:t>JSON Web Tokens.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E3E2A6B-766C-BD46-ABA8-76625E4E3899}"/>
              </a:ext>
            </a:extLst>
          </p:cNvPr>
          <p:cNvSpPr/>
          <p:nvPr/>
        </p:nvSpPr>
        <p:spPr>
          <a:xfrm>
            <a:off x="0" y="12560968"/>
            <a:ext cx="24377650" cy="115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09909" y="2759793"/>
            <a:ext cx="23557831" cy="1095620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JWT è uno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standard aperto (RFC 7519)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che definisce un modo compatto e self-contained per trasmettere in modo sicuro informazioni tra le parti sotto forma di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oggetti JSON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A causa delle sue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dimensioni ridotte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un JWT può essere trasmesso rapidamente ad esempio tramite un parametro POST. Inoltre non è sempre necessario comunicare con un server per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convalidare il token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 JWT rilasciati da Auth0 sono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JSON Web Signatures (JWS)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, il che significa che sono firmati anziché crittografati e quindi il contenuto è memorizzato in plain text (per garantirne la confidenzialità è necessario utilizzare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HTTPS)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 In generale, i JWT possono essere firmati utilizzando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chiave segreta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(con l'algoritmo HMAC) o una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coppia di chiavi pubblica / privata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RSA o ECDSA (sebbene Auth0 supporti solo HMAC e RSA). Quando i token sono firmati utilizzando coppie di chiavi pubblica / privata, la firma certifica anche che solo la parte che detiene la chiave privata può aver firmato il token.</a:t>
            </a: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gli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ID Token 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sono firmati con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RS256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(hashing mediante SHA-256 e cifratura dell’hash con chiave privata RSA). Inoltre viene garantita la confidenzialità della comunicazione mediante </a:t>
            </a: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HTTPS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</a:p>
          <a:p>
            <a:pPr algn="just">
              <a:lnSpc>
                <a:spcPts val="4040"/>
              </a:lnSpc>
            </a:pPr>
            <a:endParaRPr lang="en-US" sz="4000" dirty="0">
              <a:solidFill>
                <a:schemeClr val="tx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algn="just">
              <a:lnSpc>
                <a:spcPts val="4040"/>
              </a:lnSpc>
            </a:pPr>
            <a:r>
              <a:rPr lang="en-US" sz="4000" b="1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Prima di utilizzare un JWT ricevuto, è necessario convalidarlo</a:t>
            </a: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utilizzando la sua firma per verificarne l’integrità e l’identità del mittente e successivamente andando a controllare la correttezza dei campi contenuti.</a:t>
            </a:r>
          </a:p>
          <a:p>
            <a:pPr algn="just">
              <a:lnSpc>
                <a:spcPts val="4040"/>
              </a:lnSpc>
            </a:pPr>
            <a:r>
              <a:rPr lang="en-US" sz="4000" dirty="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Nel nostro caso è stata anche implementata la verifica della scadenza del token prima dell’accesso a un’area riservata ad utenti autenticati mediante un WebFilter. La scadenza è stata fissata a 900 secondi (15 minuti).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9E66D-1BFB-EF49-8F22-737384E5385C}"/>
              </a:ext>
            </a:extLst>
          </p:cNvPr>
          <p:cNvSpPr/>
          <p:nvPr/>
        </p:nvSpPr>
        <p:spPr>
          <a:xfrm>
            <a:off x="11309985" y="2121683"/>
            <a:ext cx="1757680" cy="120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7B5E57-BFCD-D743-ABDB-3806D35D205F}"/>
              </a:ext>
            </a:extLst>
          </p:cNvPr>
          <p:cNvSpPr txBox="1"/>
          <p:nvPr/>
        </p:nvSpPr>
        <p:spPr>
          <a:xfrm>
            <a:off x="16314821" y="329665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7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4">
      <a:dk1>
        <a:srgbClr val="5D5C5D"/>
      </a:dk1>
      <a:lt1>
        <a:srgbClr val="FFFFFF"/>
      </a:lt1>
      <a:dk2>
        <a:srgbClr val="443946"/>
      </a:dk2>
      <a:lt2>
        <a:srgbClr val="FFFFFF"/>
      </a:lt2>
      <a:accent1>
        <a:srgbClr val="4F65D9"/>
      </a:accent1>
      <a:accent2>
        <a:srgbClr val="7E8FFE"/>
      </a:accent2>
      <a:accent3>
        <a:srgbClr val="8F9FF1"/>
      </a:accent3>
      <a:accent4>
        <a:srgbClr val="F3C890"/>
      </a:accent4>
      <a:accent5>
        <a:srgbClr val="000B28"/>
      </a:accent5>
      <a:accent6>
        <a:srgbClr val="DFDFDF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32995</TotalTime>
  <Words>2597</Words>
  <Application>Microsoft Macintosh PowerPoint</Application>
  <PresentationFormat>Personalizzato</PresentationFormat>
  <Paragraphs>233</Paragraphs>
  <Slides>35</Slides>
  <Notes>1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6" baseType="lpstr">
      <vt:lpstr>Arial</vt:lpstr>
      <vt:lpstr>Calibri</vt:lpstr>
      <vt:lpstr>Lato Light</vt:lpstr>
      <vt:lpstr>Montserrat</vt:lpstr>
      <vt:lpstr>Montserrat Black</vt:lpstr>
      <vt:lpstr>Open Sans Light</vt:lpstr>
      <vt:lpstr>Source Sans Pro</vt:lpstr>
      <vt:lpstr>Source Sans Pro Black</vt:lpstr>
      <vt:lpstr>Source Sans Pro Light</vt:lpstr>
      <vt:lpstr>Source Sans Pro Regular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Templates</dc:title>
  <dc:subject/>
  <dc:creator>Slidesmash</dc:creator>
  <cp:keywords/>
  <dc:description/>
  <cp:lastModifiedBy>FRANCESCO PIETRANTONIO</cp:lastModifiedBy>
  <cp:revision>6460</cp:revision>
  <dcterms:created xsi:type="dcterms:W3CDTF">2014-11-12T21:47:38Z</dcterms:created>
  <dcterms:modified xsi:type="dcterms:W3CDTF">2021-02-19T10:00:46Z</dcterms:modified>
  <cp:category/>
</cp:coreProperties>
</file>